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80"/>
    <p:restoredTop sz="94674"/>
  </p:normalViewPr>
  <p:slideViewPr>
    <p:cSldViewPr snapToGrid="0" snapToObjects="1">
      <p:cViewPr varScale="1">
        <p:scale>
          <a:sx n="86" d="100"/>
          <a:sy n="86" d="100"/>
        </p:scale>
        <p:origin x="216"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12/18/18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12/18/18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12/18/18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12/18/18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12/18/18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12/18/18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12/18/18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076F-A300-744B-928B-A75DEE6590DE}"/>
              </a:ext>
            </a:extLst>
          </p:cNvPr>
          <p:cNvSpPr>
            <a:spLocks noGrp="1"/>
          </p:cNvSpPr>
          <p:nvPr>
            <p:ph type="ctrTitle"/>
          </p:nvPr>
        </p:nvSpPr>
        <p:spPr/>
        <p:txBody>
          <a:bodyPr/>
          <a:lstStyle/>
          <a:p>
            <a:pPr algn="ctr"/>
            <a:r>
              <a:rPr lang="en-US" dirty="0"/>
              <a:t>The Team with  </a:t>
            </a:r>
            <a:r>
              <a:rPr lang="en-US" dirty="0">
                <a:solidFill>
                  <a:srgbClr val="FF0000"/>
                </a:solidFill>
              </a:rPr>
              <a:t>NO</a:t>
            </a:r>
            <a:r>
              <a:rPr lang="en-US" dirty="0"/>
              <a:t> NAME</a:t>
            </a:r>
          </a:p>
        </p:txBody>
      </p:sp>
      <p:sp>
        <p:nvSpPr>
          <p:cNvPr id="3" name="Subtitle 2">
            <a:extLst>
              <a:ext uri="{FF2B5EF4-FFF2-40B4-BE49-F238E27FC236}">
                <a16:creationId xmlns:a16="http://schemas.microsoft.com/office/drawing/2014/main" id="{452E9A73-95A4-9647-A464-F9B9F19CBD8C}"/>
              </a:ext>
            </a:extLst>
          </p:cNvPr>
          <p:cNvSpPr>
            <a:spLocks noGrp="1"/>
          </p:cNvSpPr>
          <p:nvPr>
            <p:ph type="subTitle" idx="1"/>
          </p:nvPr>
        </p:nvSpPr>
        <p:spPr/>
        <p:txBody>
          <a:bodyPr/>
          <a:lstStyle/>
          <a:p>
            <a:pPr algn="ctr"/>
            <a:r>
              <a:rPr lang="en-US" dirty="0"/>
              <a:t>Henry </a:t>
            </a:r>
            <a:r>
              <a:rPr lang="en-US" dirty="0" err="1"/>
              <a:t>Dinh</a:t>
            </a:r>
            <a:r>
              <a:rPr lang="en-US" dirty="0"/>
              <a:t>, </a:t>
            </a:r>
            <a:r>
              <a:rPr lang="en-US" dirty="0" err="1"/>
              <a:t>Khanh</a:t>
            </a:r>
            <a:r>
              <a:rPr lang="en-US" dirty="0"/>
              <a:t> Phan, Peter Nguyen</a:t>
            </a:r>
          </a:p>
        </p:txBody>
      </p:sp>
    </p:spTree>
    <p:extLst>
      <p:ext uri="{BB962C8B-B14F-4D97-AF65-F5344CB8AC3E}">
        <p14:creationId xmlns:p14="http://schemas.microsoft.com/office/powerpoint/2010/main" val="3819179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34BB381-E517-C041-A829-DE913F1F3235}"/>
              </a:ext>
            </a:extLst>
          </p:cNvPr>
          <p:cNvPicPr>
            <a:picLocks noGrp="1" noChangeAspect="1"/>
          </p:cNvPicPr>
          <p:nvPr>
            <p:ph idx="1"/>
          </p:nvPr>
        </p:nvPicPr>
        <p:blipFill>
          <a:blip r:embed="rId2"/>
          <a:stretch>
            <a:fillRect/>
          </a:stretch>
        </p:blipFill>
        <p:spPr>
          <a:xfrm>
            <a:off x="3116567" y="1399912"/>
            <a:ext cx="5956320" cy="4024313"/>
          </a:xfrm>
        </p:spPr>
      </p:pic>
      <p:sp>
        <p:nvSpPr>
          <p:cNvPr id="10" name="Title 1">
            <a:extLst>
              <a:ext uri="{FF2B5EF4-FFF2-40B4-BE49-F238E27FC236}">
                <a16:creationId xmlns:a16="http://schemas.microsoft.com/office/drawing/2014/main" id="{E998A2C2-22B9-C844-BE7C-D8DDD330F62C}"/>
              </a:ext>
            </a:extLst>
          </p:cNvPr>
          <p:cNvSpPr>
            <a:spLocks noGrp="1"/>
          </p:cNvSpPr>
          <p:nvPr>
            <p:ph type="title"/>
          </p:nvPr>
        </p:nvSpPr>
        <p:spPr>
          <a:xfrm>
            <a:off x="1789427" y="106884"/>
            <a:ext cx="8610600" cy="1293028"/>
          </a:xfrm>
        </p:spPr>
        <p:txBody>
          <a:bodyPr/>
          <a:lstStyle/>
          <a:p>
            <a:pPr algn="ctr"/>
            <a:r>
              <a:rPr lang="en-US" b="1" dirty="0"/>
              <a:t>Population Mean Analysis</a:t>
            </a:r>
          </a:p>
        </p:txBody>
      </p:sp>
      <p:sp>
        <p:nvSpPr>
          <p:cNvPr id="12" name="TextBox 11">
            <a:extLst>
              <a:ext uri="{FF2B5EF4-FFF2-40B4-BE49-F238E27FC236}">
                <a16:creationId xmlns:a16="http://schemas.microsoft.com/office/drawing/2014/main" id="{862F31F5-38D1-EF4E-9567-CE307CB92EB2}"/>
              </a:ext>
            </a:extLst>
          </p:cNvPr>
          <p:cNvSpPr txBox="1"/>
          <p:nvPr/>
        </p:nvSpPr>
        <p:spPr>
          <a:xfrm>
            <a:off x="569626" y="1738858"/>
            <a:ext cx="1948722" cy="1200329"/>
          </a:xfrm>
          <a:prstGeom prst="rect">
            <a:avLst/>
          </a:prstGeom>
          <a:noFill/>
        </p:spPr>
        <p:txBody>
          <a:bodyPr wrap="square" rtlCol="0">
            <a:spAutoFit/>
          </a:bodyPr>
          <a:lstStyle/>
          <a:p>
            <a:r>
              <a:rPr lang="en-US" dirty="0"/>
              <a:t>Pop scatter plot transition to remind classmates</a:t>
            </a:r>
          </a:p>
        </p:txBody>
      </p:sp>
    </p:spTree>
    <p:extLst>
      <p:ext uri="{BB962C8B-B14F-4D97-AF65-F5344CB8AC3E}">
        <p14:creationId xmlns:p14="http://schemas.microsoft.com/office/powerpoint/2010/main" val="1331498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BE879C-8A1A-144C-8E1A-DD596B2836F6}"/>
              </a:ext>
            </a:extLst>
          </p:cNvPr>
          <p:cNvPicPr>
            <a:picLocks noGrp="1" noChangeAspect="1"/>
          </p:cNvPicPr>
          <p:nvPr>
            <p:ph idx="1"/>
          </p:nvPr>
        </p:nvPicPr>
        <p:blipFill>
          <a:blip r:embed="rId2"/>
          <a:stretch>
            <a:fillRect/>
          </a:stretch>
        </p:blipFill>
        <p:spPr>
          <a:xfrm>
            <a:off x="0" y="1428712"/>
            <a:ext cx="5670987" cy="4426887"/>
          </a:xfrm>
        </p:spPr>
      </p:pic>
      <p:pic>
        <p:nvPicPr>
          <p:cNvPr id="7" name="Picture 6">
            <a:extLst>
              <a:ext uri="{FF2B5EF4-FFF2-40B4-BE49-F238E27FC236}">
                <a16:creationId xmlns:a16="http://schemas.microsoft.com/office/drawing/2014/main" id="{31252930-7A82-614C-BCB1-8DB22E927886}"/>
              </a:ext>
            </a:extLst>
          </p:cNvPr>
          <p:cNvPicPr>
            <a:picLocks noChangeAspect="1"/>
          </p:cNvPicPr>
          <p:nvPr/>
        </p:nvPicPr>
        <p:blipFill>
          <a:blip r:embed="rId3"/>
          <a:stretch>
            <a:fillRect/>
          </a:stretch>
        </p:blipFill>
        <p:spPr>
          <a:xfrm>
            <a:off x="3933370" y="1428709"/>
            <a:ext cx="8258629" cy="4426886"/>
          </a:xfrm>
          <a:prstGeom prst="rect">
            <a:avLst/>
          </a:prstGeom>
        </p:spPr>
      </p:pic>
      <p:sp>
        <p:nvSpPr>
          <p:cNvPr id="9" name="Title 1">
            <a:extLst>
              <a:ext uri="{FF2B5EF4-FFF2-40B4-BE49-F238E27FC236}">
                <a16:creationId xmlns:a16="http://schemas.microsoft.com/office/drawing/2014/main" id="{B5235C79-B66E-E24F-9582-526E7381BC39}"/>
              </a:ext>
            </a:extLst>
          </p:cNvPr>
          <p:cNvSpPr>
            <a:spLocks noGrp="1"/>
          </p:cNvSpPr>
          <p:nvPr>
            <p:ph type="title"/>
          </p:nvPr>
        </p:nvSpPr>
        <p:spPr>
          <a:xfrm>
            <a:off x="1789427" y="106884"/>
            <a:ext cx="8610600" cy="1293028"/>
          </a:xfrm>
        </p:spPr>
        <p:txBody>
          <a:bodyPr/>
          <a:lstStyle/>
          <a:p>
            <a:pPr algn="ctr"/>
            <a:r>
              <a:rPr lang="en-US" b="1" dirty="0"/>
              <a:t>Regression of Old Questions</a:t>
            </a:r>
          </a:p>
        </p:txBody>
      </p:sp>
      <p:sp>
        <p:nvSpPr>
          <p:cNvPr id="10" name="TextBox 9">
            <a:extLst>
              <a:ext uri="{FF2B5EF4-FFF2-40B4-BE49-F238E27FC236}">
                <a16:creationId xmlns:a16="http://schemas.microsoft.com/office/drawing/2014/main" id="{9710A22F-904E-EA40-8EE7-24881A55532F}"/>
              </a:ext>
            </a:extLst>
          </p:cNvPr>
          <p:cNvSpPr txBox="1"/>
          <p:nvPr/>
        </p:nvSpPr>
        <p:spPr>
          <a:xfrm>
            <a:off x="239843" y="6041036"/>
            <a:ext cx="5126636" cy="369332"/>
          </a:xfrm>
          <a:prstGeom prst="rect">
            <a:avLst/>
          </a:prstGeom>
          <a:noFill/>
        </p:spPr>
        <p:txBody>
          <a:bodyPr wrap="square" rtlCol="0">
            <a:spAutoFit/>
          </a:bodyPr>
          <a:lstStyle/>
          <a:p>
            <a:r>
              <a:rPr lang="en-US" dirty="0"/>
              <a:t>Temp. Ask Vishal</a:t>
            </a:r>
          </a:p>
        </p:txBody>
      </p:sp>
    </p:spTree>
    <p:extLst>
      <p:ext uri="{BB962C8B-B14F-4D97-AF65-F5344CB8AC3E}">
        <p14:creationId xmlns:p14="http://schemas.microsoft.com/office/powerpoint/2010/main" val="2380072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3AAA322-F2B5-8C4E-B8E7-FF390D101348}"/>
              </a:ext>
            </a:extLst>
          </p:cNvPr>
          <p:cNvPicPr>
            <a:picLocks noGrp="1" noChangeAspect="1"/>
          </p:cNvPicPr>
          <p:nvPr>
            <p:ph idx="1"/>
          </p:nvPr>
        </p:nvPicPr>
        <p:blipFill>
          <a:blip r:embed="rId2"/>
          <a:stretch>
            <a:fillRect/>
          </a:stretch>
        </p:blipFill>
        <p:spPr>
          <a:xfrm>
            <a:off x="0" y="1234555"/>
            <a:ext cx="5977820" cy="4341786"/>
          </a:xfrm>
        </p:spPr>
      </p:pic>
      <p:pic>
        <p:nvPicPr>
          <p:cNvPr id="13" name="Picture 12">
            <a:extLst>
              <a:ext uri="{FF2B5EF4-FFF2-40B4-BE49-F238E27FC236}">
                <a16:creationId xmlns:a16="http://schemas.microsoft.com/office/drawing/2014/main" id="{952C6A74-7F72-624F-8228-7F1969608F74}"/>
              </a:ext>
            </a:extLst>
          </p:cNvPr>
          <p:cNvPicPr>
            <a:picLocks noChangeAspect="1"/>
          </p:cNvPicPr>
          <p:nvPr/>
        </p:nvPicPr>
        <p:blipFill>
          <a:blip r:embed="rId3"/>
          <a:stretch>
            <a:fillRect/>
          </a:stretch>
        </p:blipFill>
        <p:spPr>
          <a:xfrm>
            <a:off x="5771464" y="1234555"/>
            <a:ext cx="6420536" cy="4341786"/>
          </a:xfrm>
          <a:prstGeom prst="rect">
            <a:avLst/>
          </a:prstGeom>
        </p:spPr>
      </p:pic>
      <p:sp>
        <p:nvSpPr>
          <p:cNvPr id="15" name="Title 1">
            <a:extLst>
              <a:ext uri="{FF2B5EF4-FFF2-40B4-BE49-F238E27FC236}">
                <a16:creationId xmlns:a16="http://schemas.microsoft.com/office/drawing/2014/main" id="{AD75B90A-E506-ED44-829B-EB8F4A91AF69}"/>
              </a:ext>
            </a:extLst>
          </p:cNvPr>
          <p:cNvSpPr>
            <a:spLocks noGrp="1"/>
          </p:cNvSpPr>
          <p:nvPr>
            <p:ph type="title"/>
          </p:nvPr>
        </p:nvSpPr>
        <p:spPr>
          <a:xfrm>
            <a:off x="1789427" y="106884"/>
            <a:ext cx="8610600" cy="1293028"/>
          </a:xfrm>
        </p:spPr>
        <p:txBody>
          <a:bodyPr/>
          <a:lstStyle/>
          <a:p>
            <a:pPr algn="ctr"/>
            <a:r>
              <a:rPr lang="en-US" b="1" dirty="0"/>
              <a:t>New Questions Bar Graph</a:t>
            </a:r>
          </a:p>
        </p:txBody>
      </p:sp>
      <p:sp>
        <p:nvSpPr>
          <p:cNvPr id="16" name="TextBox 15">
            <a:extLst>
              <a:ext uri="{FF2B5EF4-FFF2-40B4-BE49-F238E27FC236}">
                <a16:creationId xmlns:a16="http://schemas.microsoft.com/office/drawing/2014/main" id="{9AEB6656-D7A2-7B49-B8AF-A38EDC61C3AD}"/>
              </a:ext>
            </a:extLst>
          </p:cNvPr>
          <p:cNvSpPr txBox="1"/>
          <p:nvPr/>
        </p:nvSpPr>
        <p:spPr>
          <a:xfrm>
            <a:off x="359764" y="5786203"/>
            <a:ext cx="5261547" cy="646331"/>
          </a:xfrm>
          <a:prstGeom prst="rect">
            <a:avLst/>
          </a:prstGeom>
          <a:noFill/>
        </p:spPr>
        <p:txBody>
          <a:bodyPr wrap="square" rtlCol="0">
            <a:spAutoFit/>
          </a:bodyPr>
          <a:lstStyle/>
          <a:p>
            <a:r>
              <a:rPr lang="en-US" dirty="0"/>
              <a:t>We are using the most recently posted questions.  Time interval of less than one week</a:t>
            </a:r>
          </a:p>
        </p:txBody>
      </p:sp>
    </p:spTree>
    <p:extLst>
      <p:ext uri="{BB962C8B-B14F-4D97-AF65-F5344CB8AC3E}">
        <p14:creationId xmlns:p14="http://schemas.microsoft.com/office/powerpoint/2010/main" val="1986712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744CF5-D4A7-2145-B2EB-71E7EB7BD3E5}"/>
              </a:ext>
            </a:extLst>
          </p:cNvPr>
          <p:cNvPicPr>
            <a:picLocks noGrp="1" noChangeAspect="1"/>
          </p:cNvPicPr>
          <p:nvPr>
            <p:ph idx="1"/>
          </p:nvPr>
        </p:nvPicPr>
        <p:blipFill>
          <a:blip r:embed="rId2"/>
          <a:stretch>
            <a:fillRect/>
          </a:stretch>
        </p:blipFill>
        <p:spPr>
          <a:xfrm>
            <a:off x="1764026" y="1439182"/>
            <a:ext cx="5470803" cy="4024313"/>
          </a:xfrm>
        </p:spPr>
      </p:pic>
      <p:sp>
        <p:nvSpPr>
          <p:cNvPr id="6" name="Title 1">
            <a:extLst>
              <a:ext uri="{FF2B5EF4-FFF2-40B4-BE49-F238E27FC236}">
                <a16:creationId xmlns:a16="http://schemas.microsoft.com/office/drawing/2014/main" id="{21C8F052-384C-6144-A2DA-606D75DBB02B}"/>
              </a:ext>
            </a:extLst>
          </p:cNvPr>
          <p:cNvSpPr>
            <a:spLocks noGrp="1"/>
          </p:cNvSpPr>
          <p:nvPr>
            <p:ph type="title"/>
          </p:nvPr>
        </p:nvSpPr>
        <p:spPr>
          <a:xfrm>
            <a:off x="1789427" y="106884"/>
            <a:ext cx="8610600" cy="1293028"/>
          </a:xfrm>
        </p:spPr>
        <p:txBody>
          <a:bodyPr/>
          <a:lstStyle/>
          <a:p>
            <a:pPr algn="ctr"/>
            <a:r>
              <a:rPr lang="en-US" b="1" dirty="0"/>
              <a:t>Population Mean Analysis</a:t>
            </a:r>
          </a:p>
        </p:txBody>
      </p:sp>
      <p:sp>
        <p:nvSpPr>
          <p:cNvPr id="7" name="TextBox 6">
            <a:extLst>
              <a:ext uri="{FF2B5EF4-FFF2-40B4-BE49-F238E27FC236}">
                <a16:creationId xmlns:a16="http://schemas.microsoft.com/office/drawing/2014/main" id="{CEF1352C-EAFE-AD4C-B2AD-31F5DB24A542}"/>
              </a:ext>
            </a:extLst>
          </p:cNvPr>
          <p:cNvSpPr txBox="1"/>
          <p:nvPr/>
        </p:nvSpPr>
        <p:spPr>
          <a:xfrm>
            <a:off x="8484433" y="1903751"/>
            <a:ext cx="1915594" cy="923330"/>
          </a:xfrm>
          <a:prstGeom prst="rect">
            <a:avLst/>
          </a:prstGeom>
          <a:noFill/>
        </p:spPr>
        <p:txBody>
          <a:bodyPr wrap="square" rtlCol="0">
            <a:spAutoFit/>
          </a:bodyPr>
          <a:lstStyle/>
          <a:p>
            <a:r>
              <a:rPr lang="en-US" dirty="0"/>
              <a:t>How to control the density of this graph.</a:t>
            </a:r>
          </a:p>
        </p:txBody>
      </p:sp>
    </p:spTree>
    <p:extLst>
      <p:ext uri="{BB962C8B-B14F-4D97-AF65-F5344CB8AC3E}">
        <p14:creationId xmlns:p14="http://schemas.microsoft.com/office/powerpoint/2010/main" val="116022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1FA47-371A-C74B-B1F0-7FCB7B2457BD}"/>
              </a:ext>
            </a:extLst>
          </p:cNvPr>
          <p:cNvPicPr>
            <a:picLocks noGrp="1" noChangeAspect="1"/>
          </p:cNvPicPr>
          <p:nvPr>
            <p:ph idx="1"/>
          </p:nvPr>
        </p:nvPicPr>
        <p:blipFill>
          <a:blip r:embed="rId2"/>
          <a:stretch>
            <a:fillRect/>
          </a:stretch>
        </p:blipFill>
        <p:spPr>
          <a:xfrm>
            <a:off x="0" y="1723867"/>
            <a:ext cx="5470803" cy="4006084"/>
          </a:xfrm>
        </p:spPr>
      </p:pic>
      <p:pic>
        <p:nvPicPr>
          <p:cNvPr id="7" name="Picture 6">
            <a:extLst>
              <a:ext uri="{FF2B5EF4-FFF2-40B4-BE49-F238E27FC236}">
                <a16:creationId xmlns:a16="http://schemas.microsoft.com/office/drawing/2014/main" id="{44E2F566-684D-7C4F-BAB3-DA1B000ECEBB}"/>
              </a:ext>
            </a:extLst>
          </p:cNvPr>
          <p:cNvPicPr>
            <a:picLocks noChangeAspect="1"/>
          </p:cNvPicPr>
          <p:nvPr/>
        </p:nvPicPr>
        <p:blipFill>
          <a:blip r:embed="rId3"/>
          <a:stretch>
            <a:fillRect/>
          </a:stretch>
        </p:blipFill>
        <p:spPr>
          <a:xfrm>
            <a:off x="4426857" y="1723867"/>
            <a:ext cx="7634514" cy="4006084"/>
          </a:xfrm>
          <a:prstGeom prst="rect">
            <a:avLst/>
          </a:prstGeom>
        </p:spPr>
      </p:pic>
      <p:sp>
        <p:nvSpPr>
          <p:cNvPr id="10" name="Title 1">
            <a:extLst>
              <a:ext uri="{FF2B5EF4-FFF2-40B4-BE49-F238E27FC236}">
                <a16:creationId xmlns:a16="http://schemas.microsoft.com/office/drawing/2014/main" id="{5C7E8DB2-8914-6144-B4A2-F25F275C50C3}"/>
              </a:ext>
            </a:extLst>
          </p:cNvPr>
          <p:cNvSpPr>
            <a:spLocks noGrp="1"/>
          </p:cNvSpPr>
          <p:nvPr>
            <p:ph type="title"/>
          </p:nvPr>
        </p:nvSpPr>
        <p:spPr>
          <a:xfrm>
            <a:off x="1789427" y="106884"/>
            <a:ext cx="8610600" cy="1293028"/>
          </a:xfrm>
        </p:spPr>
        <p:txBody>
          <a:bodyPr>
            <a:normAutofit/>
          </a:bodyPr>
          <a:lstStyle/>
          <a:p>
            <a:pPr algn="ctr"/>
            <a:r>
              <a:rPr lang="en-US" sz="3600" b="1" dirty="0"/>
              <a:t>Population Regression (New Qs)</a:t>
            </a:r>
          </a:p>
        </p:txBody>
      </p:sp>
    </p:spTree>
    <p:extLst>
      <p:ext uri="{BB962C8B-B14F-4D97-AF65-F5344CB8AC3E}">
        <p14:creationId xmlns:p14="http://schemas.microsoft.com/office/powerpoint/2010/main" val="377315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37177C-DD14-2C4E-9598-6B11A81651B6}"/>
              </a:ext>
            </a:extLst>
          </p:cNvPr>
          <p:cNvPicPr>
            <a:picLocks noGrp="1" noChangeAspect="1"/>
          </p:cNvPicPr>
          <p:nvPr>
            <p:ph idx="1"/>
          </p:nvPr>
        </p:nvPicPr>
        <p:blipFill>
          <a:blip r:embed="rId2"/>
          <a:stretch>
            <a:fillRect/>
          </a:stretch>
        </p:blipFill>
        <p:spPr>
          <a:xfrm>
            <a:off x="0" y="1768836"/>
            <a:ext cx="6749143" cy="4239661"/>
          </a:xfrm>
        </p:spPr>
      </p:pic>
      <p:pic>
        <p:nvPicPr>
          <p:cNvPr id="7" name="Picture 6">
            <a:extLst>
              <a:ext uri="{FF2B5EF4-FFF2-40B4-BE49-F238E27FC236}">
                <a16:creationId xmlns:a16="http://schemas.microsoft.com/office/drawing/2014/main" id="{3D9E5AA2-484B-3E49-AFC4-0D6C8FCB27F8}"/>
              </a:ext>
            </a:extLst>
          </p:cNvPr>
          <p:cNvPicPr>
            <a:picLocks noChangeAspect="1"/>
          </p:cNvPicPr>
          <p:nvPr/>
        </p:nvPicPr>
        <p:blipFill>
          <a:blip r:embed="rId3"/>
          <a:stretch>
            <a:fillRect/>
          </a:stretch>
        </p:blipFill>
        <p:spPr>
          <a:xfrm>
            <a:off x="4272780" y="1768837"/>
            <a:ext cx="7919220" cy="4239661"/>
          </a:xfrm>
          <a:prstGeom prst="rect">
            <a:avLst/>
          </a:prstGeom>
        </p:spPr>
      </p:pic>
      <p:sp>
        <p:nvSpPr>
          <p:cNvPr id="8" name="Title 1">
            <a:extLst>
              <a:ext uri="{FF2B5EF4-FFF2-40B4-BE49-F238E27FC236}">
                <a16:creationId xmlns:a16="http://schemas.microsoft.com/office/drawing/2014/main" id="{D34DB52C-9DAA-CE4E-A852-AE737133C534}"/>
              </a:ext>
            </a:extLst>
          </p:cNvPr>
          <p:cNvSpPr>
            <a:spLocks noGrp="1"/>
          </p:cNvSpPr>
          <p:nvPr>
            <p:ph type="title"/>
          </p:nvPr>
        </p:nvSpPr>
        <p:spPr>
          <a:xfrm>
            <a:off x="1789427" y="106884"/>
            <a:ext cx="8610600" cy="1293028"/>
          </a:xfrm>
        </p:spPr>
        <p:txBody>
          <a:bodyPr/>
          <a:lstStyle/>
          <a:p>
            <a:pPr algn="ctr"/>
            <a:r>
              <a:rPr lang="en-US" b="1" dirty="0"/>
              <a:t>Mean Regression (New Qs)</a:t>
            </a:r>
          </a:p>
        </p:txBody>
      </p:sp>
    </p:spTree>
    <p:extLst>
      <p:ext uri="{BB962C8B-B14F-4D97-AF65-F5344CB8AC3E}">
        <p14:creationId xmlns:p14="http://schemas.microsoft.com/office/powerpoint/2010/main" val="2768166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7F93-B1A0-7F4A-95BC-144265ECA25E}"/>
              </a:ext>
            </a:extLst>
          </p:cNvPr>
          <p:cNvSpPr>
            <a:spLocks noGrp="1"/>
          </p:cNvSpPr>
          <p:nvPr>
            <p:ph type="title"/>
          </p:nvPr>
        </p:nvSpPr>
        <p:spPr>
          <a:xfrm>
            <a:off x="959373" y="764373"/>
            <a:ext cx="10277007" cy="1293028"/>
          </a:xfrm>
        </p:spPr>
        <p:txBody>
          <a:bodyPr/>
          <a:lstStyle/>
          <a:p>
            <a:pPr algn="ctr"/>
            <a:r>
              <a:rPr lang="en-US" dirty="0"/>
              <a:t>Sample vs Population Scatter Plot</a:t>
            </a:r>
          </a:p>
        </p:txBody>
      </p:sp>
      <p:pic>
        <p:nvPicPr>
          <p:cNvPr id="5" name="Content Placeholder 4">
            <a:extLst>
              <a:ext uri="{FF2B5EF4-FFF2-40B4-BE49-F238E27FC236}">
                <a16:creationId xmlns:a16="http://schemas.microsoft.com/office/drawing/2014/main" id="{1B977647-ECAB-964C-A333-D5DEF6184545}"/>
              </a:ext>
            </a:extLst>
          </p:cNvPr>
          <p:cNvPicPr>
            <a:picLocks noGrp="1" noChangeAspect="1"/>
          </p:cNvPicPr>
          <p:nvPr>
            <p:ph idx="1"/>
          </p:nvPr>
        </p:nvPicPr>
        <p:blipFill>
          <a:blip r:embed="rId2"/>
          <a:stretch>
            <a:fillRect/>
          </a:stretch>
        </p:blipFill>
        <p:spPr>
          <a:xfrm>
            <a:off x="2607266" y="1789191"/>
            <a:ext cx="6911483" cy="4764130"/>
          </a:xfrm>
        </p:spPr>
      </p:pic>
    </p:spTree>
    <p:extLst>
      <p:ext uri="{BB962C8B-B14F-4D97-AF65-F5344CB8AC3E}">
        <p14:creationId xmlns:p14="http://schemas.microsoft.com/office/powerpoint/2010/main" val="222111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DE0D16-DC00-9448-B9FA-986E8DD58AB1}"/>
              </a:ext>
            </a:extLst>
          </p:cNvPr>
          <p:cNvPicPr>
            <a:picLocks noGrp="1" noChangeAspect="1"/>
          </p:cNvPicPr>
          <p:nvPr>
            <p:ph idx="1"/>
          </p:nvPr>
        </p:nvPicPr>
        <p:blipFill>
          <a:blip r:embed="rId2"/>
          <a:stretch>
            <a:fillRect/>
          </a:stretch>
        </p:blipFill>
        <p:spPr>
          <a:xfrm>
            <a:off x="-1" y="1430043"/>
            <a:ext cx="4549175" cy="4393203"/>
          </a:xfrm>
        </p:spPr>
      </p:pic>
      <p:pic>
        <p:nvPicPr>
          <p:cNvPr id="7" name="Picture 6">
            <a:extLst>
              <a:ext uri="{FF2B5EF4-FFF2-40B4-BE49-F238E27FC236}">
                <a16:creationId xmlns:a16="http://schemas.microsoft.com/office/drawing/2014/main" id="{141A179B-3B63-6E40-B23A-616F2F3A1C88}"/>
              </a:ext>
            </a:extLst>
          </p:cNvPr>
          <p:cNvPicPr>
            <a:picLocks noChangeAspect="1"/>
          </p:cNvPicPr>
          <p:nvPr/>
        </p:nvPicPr>
        <p:blipFill>
          <a:blip r:embed="rId3"/>
          <a:stretch>
            <a:fillRect/>
          </a:stretch>
        </p:blipFill>
        <p:spPr>
          <a:xfrm>
            <a:off x="4167188" y="1430042"/>
            <a:ext cx="8024812" cy="4393203"/>
          </a:xfrm>
          <a:prstGeom prst="rect">
            <a:avLst/>
          </a:prstGeom>
        </p:spPr>
      </p:pic>
      <p:sp>
        <p:nvSpPr>
          <p:cNvPr id="8" name="Title 1">
            <a:extLst>
              <a:ext uri="{FF2B5EF4-FFF2-40B4-BE49-F238E27FC236}">
                <a16:creationId xmlns:a16="http://schemas.microsoft.com/office/drawing/2014/main" id="{A49E0B3D-F9BE-BC41-8DDD-AFBCBFACA23B}"/>
              </a:ext>
            </a:extLst>
          </p:cNvPr>
          <p:cNvSpPr>
            <a:spLocks noGrp="1"/>
          </p:cNvSpPr>
          <p:nvPr>
            <p:ph type="title"/>
          </p:nvPr>
        </p:nvSpPr>
        <p:spPr>
          <a:xfrm>
            <a:off x="1789427" y="106884"/>
            <a:ext cx="8610600" cy="1293028"/>
          </a:xfrm>
        </p:spPr>
        <p:txBody>
          <a:bodyPr/>
          <a:lstStyle/>
          <a:p>
            <a:pPr algn="ctr"/>
            <a:r>
              <a:rPr lang="en-US" b="1" dirty="0"/>
              <a:t>Sample Regression</a:t>
            </a:r>
          </a:p>
        </p:txBody>
      </p:sp>
    </p:spTree>
    <p:extLst>
      <p:ext uri="{BB962C8B-B14F-4D97-AF65-F5344CB8AC3E}">
        <p14:creationId xmlns:p14="http://schemas.microsoft.com/office/powerpoint/2010/main" val="2243967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1A16-1F4F-8F45-9CEC-B594B1DDBDA1}"/>
              </a:ext>
            </a:extLst>
          </p:cNvPr>
          <p:cNvSpPr>
            <a:spLocks noGrp="1"/>
          </p:cNvSpPr>
          <p:nvPr>
            <p:ph type="title"/>
          </p:nvPr>
        </p:nvSpPr>
        <p:spPr>
          <a:xfrm>
            <a:off x="1502229" y="169288"/>
            <a:ext cx="8610600" cy="1293028"/>
          </a:xfrm>
        </p:spPr>
        <p:txBody>
          <a:bodyPr/>
          <a:lstStyle/>
          <a:p>
            <a:pPr algn="ctr"/>
            <a:r>
              <a:rPr lang="en-US" dirty="0"/>
              <a:t>   Chi-Square test</a:t>
            </a:r>
          </a:p>
        </p:txBody>
      </p:sp>
      <p:pic>
        <p:nvPicPr>
          <p:cNvPr id="5" name="Content Placeholder 4">
            <a:extLst>
              <a:ext uri="{FF2B5EF4-FFF2-40B4-BE49-F238E27FC236}">
                <a16:creationId xmlns:a16="http://schemas.microsoft.com/office/drawing/2014/main" id="{5FCB83D2-7948-534B-9893-E0527D04EE91}"/>
              </a:ext>
            </a:extLst>
          </p:cNvPr>
          <p:cNvPicPr>
            <a:picLocks noGrp="1" noChangeAspect="1"/>
          </p:cNvPicPr>
          <p:nvPr>
            <p:ph idx="1"/>
          </p:nvPr>
        </p:nvPicPr>
        <p:blipFill>
          <a:blip r:embed="rId2"/>
          <a:stretch>
            <a:fillRect/>
          </a:stretch>
        </p:blipFill>
        <p:spPr>
          <a:xfrm>
            <a:off x="1772049" y="1384833"/>
            <a:ext cx="8499195" cy="3312320"/>
          </a:xfrm>
        </p:spPr>
      </p:pic>
      <p:pic>
        <p:nvPicPr>
          <p:cNvPr id="7" name="Picture 6">
            <a:extLst>
              <a:ext uri="{FF2B5EF4-FFF2-40B4-BE49-F238E27FC236}">
                <a16:creationId xmlns:a16="http://schemas.microsoft.com/office/drawing/2014/main" id="{C87B4EE1-BCA2-6D4C-ABE6-0D1BFEF445B3}"/>
              </a:ext>
            </a:extLst>
          </p:cNvPr>
          <p:cNvPicPr>
            <a:picLocks noChangeAspect="1"/>
          </p:cNvPicPr>
          <p:nvPr/>
        </p:nvPicPr>
        <p:blipFill>
          <a:blip r:embed="rId3"/>
          <a:stretch>
            <a:fillRect/>
          </a:stretch>
        </p:blipFill>
        <p:spPr>
          <a:xfrm>
            <a:off x="1772049" y="4697152"/>
            <a:ext cx="8499194" cy="520067"/>
          </a:xfrm>
          <a:prstGeom prst="rect">
            <a:avLst/>
          </a:prstGeom>
        </p:spPr>
      </p:pic>
      <p:pic>
        <p:nvPicPr>
          <p:cNvPr id="9" name="Picture 8">
            <a:extLst>
              <a:ext uri="{FF2B5EF4-FFF2-40B4-BE49-F238E27FC236}">
                <a16:creationId xmlns:a16="http://schemas.microsoft.com/office/drawing/2014/main" id="{BBD086AB-E971-CC43-9BA2-506E4D94892A}"/>
              </a:ext>
            </a:extLst>
          </p:cNvPr>
          <p:cNvPicPr>
            <a:picLocks noChangeAspect="1"/>
          </p:cNvPicPr>
          <p:nvPr/>
        </p:nvPicPr>
        <p:blipFill>
          <a:blip r:embed="rId4"/>
          <a:stretch>
            <a:fillRect/>
          </a:stretch>
        </p:blipFill>
        <p:spPr>
          <a:xfrm>
            <a:off x="1772048" y="5213163"/>
            <a:ext cx="8499194" cy="470603"/>
          </a:xfrm>
          <a:prstGeom prst="rect">
            <a:avLst/>
          </a:prstGeom>
        </p:spPr>
      </p:pic>
    </p:spTree>
    <p:extLst>
      <p:ext uri="{BB962C8B-B14F-4D97-AF65-F5344CB8AC3E}">
        <p14:creationId xmlns:p14="http://schemas.microsoft.com/office/powerpoint/2010/main" val="2396186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9DF6-628B-0446-B1E5-F78F3E366F5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6A5F567-ECF5-6E4C-94A2-598A9D63299E}"/>
              </a:ext>
            </a:extLst>
          </p:cNvPr>
          <p:cNvSpPr>
            <a:spLocks noGrp="1"/>
          </p:cNvSpPr>
          <p:nvPr>
            <p:ph idx="1"/>
          </p:nvPr>
        </p:nvSpPr>
        <p:spPr/>
        <p:txBody>
          <a:bodyPr/>
          <a:lstStyle/>
          <a:p>
            <a:r>
              <a:rPr lang="en-US" b="1" dirty="0"/>
              <a:t>Conclusion</a:t>
            </a:r>
          </a:p>
          <a:p>
            <a:r>
              <a:rPr lang="en-US" dirty="0"/>
              <a:t>Since the chi square value of 1536.84 exceeds the critical value of 330.74, we conclude that the results are statistically significant. Therefore, we can reject the null hypothesis that Questions Scores has no impact on Answers Scores.</a:t>
            </a:r>
          </a:p>
        </p:txBody>
      </p:sp>
    </p:spTree>
    <p:extLst>
      <p:ext uri="{BB962C8B-B14F-4D97-AF65-F5344CB8AC3E}">
        <p14:creationId xmlns:p14="http://schemas.microsoft.com/office/powerpoint/2010/main" val="363407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C40E-8379-5F47-B33B-C659EFF6AAE7}"/>
              </a:ext>
            </a:extLst>
          </p:cNvPr>
          <p:cNvSpPr>
            <a:spLocks noGrp="1"/>
          </p:cNvSpPr>
          <p:nvPr>
            <p:ph type="title"/>
          </p:nvPr>
        </p:nvSpPr>
        <p:spPr>
          <a:xfrm>
            <a:off x="1800912" y="533553"/>
            <a:ext cx="8610600" cy="1293028"/>
          </a:xfrm>
        </p:spPr>
        <p:txBody>
          <a:bodyPr/>
          <a:lstStyle/>
          <a:p>
            <a:pPr algn="ctr"/>
            <a:r>
              <a:rPr lang="en-US" b="1" dirty="0"/>
              <a:t>Introduction</a:t>
            </a:r>
          </a:p>
        </p:txBody>
      </p:sp>
      <p:sp>
        <p:nvSpPr>
          <p:cNvPr id="3" name="Content Placeholder 2">
            <a:extLst>
              <a:ext uri="{FF2B5EF4-FFF2-40B4-BE49-F238E27FC236}">
                <a16:creationId xmlns:a16="http://schemas.microsoft.com/office/drawing/2014/main" id="{D2ABFE3A-9E15-BB46-AC73-696EC9106456}"/>
              </a:ext>
            </a:extLst>
          </p:cNvPr>
          <p:cNvSpPr>
            <a:spLocks noGrp="1"/>
          </p:cNvSpPr>
          <p:nvPr>
            <p:ph idx="1"/>
          </p:nvPr>
        </p:nvSpPr>
        <p:spPr>
          <a:xfrm>
            <a:off x="685800" y="2194560"/>
            <a:ext cx="10820400" cy="4250628"/>
          </a:xfrm>
        </p:spPr>
        <p:txBody>
          <a:bodyPr/>
          <a:lstStyle/>
          <a:p>
            <a:pPr marL="0" indent="0">
              <a:buNone/>
            </a:pPr>
            <a:r>
              <a:rPr lang="en-US" b="1" dirty="0"/>
              <a:t>Topic: Stacked Overflow</a:t>
            </a:r>
          </a:p>
          <a:p>
            <a:endParaRPr lang="en-US" dirty="0"/>
          </a:p>
          <a:p>
            <a:pPr lvl="1"/>
            <a:r>
              <a:rPr lang="en-US" b="1" dirty="0"/>
              <a:t>Project Description/Outline</a:t>
            </a:r>
            <a:endParaRPr lang="en-US" sz="1800" dirty="0"/>
          </a:p>
          <a:p>
            <a:pPr lvl="2"/>
            <a:r>
              <a:rPr lang="en-US" dirty="0"/>
              <a:t>First, we will be sorting the data-frame for the most popular types of questions in Python.</a:t>
            </a:r>
          </a:p>
          <a:p>
            <a:pPr lvl="2"/>
            <a:r>
              <a:rPr lang="en-US" dirty="0"/>
              <a:t>Second, we will study the correlation between most upvoted questions and downvoted questions along with their corresponding answers.</a:t>
            </a:r>
          </a:p>
          <a:p>
            <a:pPr lvl="2"/>
            <a:r>
              <a:rPr lang="en-US" dirty="0"/>
              <a:t>Third, we will be comparing the average time it takes to answer the most/least popular tagged questions.</a:t>
            </a:r>
          </a:p>
          <a:p>
            <a:pPr lvl="2"/>
            <a:r>
              <a:rPr lang="en-US" dirty="0"/>
              <a:t>Then, we will be generating a random sample and run a regression analysis for the sample. </a:t>
            </a:r>
          </a:p>
          <a:p>
            <a:pPr lvl="2"/>
            <a:r>
              <a:rPr lang="en-US" dirty="0"/>
              <a:t>Finally, perform a Chi-Square Test on the mean on the sample mean and the population mean in order to test the NULL Hypothesis.</a:t>
            </a:r>
          </a:p>
          <a:p>
            <a:pPr marL="0" indent="0">
              <a:buNone/>
            </a:pPr>
            <a:endParaRPr lang="en-US" dirty="0"/>
          </a:p>
        </p:txBody>
      </p:sp>
    </p:spTree>
    <p:extLst>
      <p:ext uri="{BB962C8B-B14F-4D97-AF65-F5344CB8AC3E}">
        <p14:creationId xmlns:p14="http://schemas.microsoft.com/office/powerpoint/2010/main" val="202954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EFB35-6FD7-3244-A6AE-5E9E767D1B3B}"/>
              </a:ext>
            </a:extLst>
          </p:cNvPr>
          <p:cNvSpPr>
            <a:spLocks noGrp="1"/>
          </p:cNvSpPr>
          <p:nvPr>
            <p:ph type="title"/>
          </p:nvPr>
        </p:nvSpPr>
        <p:spPr>
          <a:xfrm>
            <a:off x="1788175" y="569065"/>
            <a:ext cx="8610600" cy="1293028"/>
          </a:xfrm>
        </p:spPr>
        <p:txBody>
          <a:bodyPr/>
          <a:lstStyle/>
          <a:p>
            <a:pPr algn="ctr"/>
            <a:r>
              <a:rPr lang="en-US" b="1" dirty="0"/>
              <a:t>Research</a:t>
            </a:r>
            <a:r>
              <a:rPr lang="en-US" dirty="0"/>
              <a:t> </a:t>
            </a:r>
            <a:r>
              <a:rPr lang="en-US" b="1" dirty="0"/>
              <a:t>Questions</a:t>
            </a:r>
          </a:p>
        </p:txBody>
      </p:sp>
      <p:sp>
        <p:nvSpPr>
          <p:cNvPr id="3" name="Content Placeholder 2">
            <a:extLst>
              <a:ext uri="{FF2B5EF4-FFF2-40B4-BE49-F238E27FC236}">
                <a16:creationId xmlns:a16="http://schemas.microsoft.com/office/drawing/2014/main" id="{41C54E3B-7E74-B646-AEC8-A921C7DED514}"/>
              </a:ext>
            </a:extLst>
          </p:cNvPr>
          <p:cNvSpPr>
            <a:spLocks noGrp="1"/>
          </p:cNvSpPr>
          <p:nvPr>
            <p:ph idx="1"/>
          </p:nvPr>
        </p:nvSpPr>
        <p:spPr>
          <a:xfrm>
            <a:off x="392837" y="1564245"/>
            <a:ext cx="10820400" cy="4024125"/>
          </a:xfrm>
        </p:spPr>
        <p:txBody>
          <a:bodyPr>
            <a:normAutofit/>
          </a:bodyPr>
          <a:lstStyle/>
          <a:p>
            <a:endParaRPr lang="en-US" sz="2400" dirty="0"/>
          </a:p>
          <a:p>
            <a:pPr marL="1428750" lvl="2" indent="-514350">
              <a:buFont typeface="+mj-lt"/>
              <a:buAutoNum type="arabicPeriod"/>
            </a:pPr>
            <a:r>
              <a:rPr lang="en-US" sz="3000" dirty="0"/>
              <a:t>What is the average time it took to answer the questions?</a:t>
            </a:r>
          </a:p>
          <a:p>
            <a:pPr marL="1428750" lvl="2" indent="-514350">
              <a:buFont typeface="+mj-lt"/>
              <a:buAutoNum type="arabicPeriod"/>
            </a:pPr>
            <a:r>
              <a:rPr lang="en-US" sz="3000" dirty="0"/>
              <a:t>What is the most and least popular libraries?  </a:t>
            </a:r>
          </a:p>
          <a:p>
            <a:pPr marL="1428750" lvl="2" indent="-514350">
              <a:buFont typeface="+mj-lt"/>
              <a:buAutoNum type="arabicPeriod"/>
            </a:pPr>
            <a:r>
              <a:rPr lang="en-US" sz="3000" dirty="0"/>
              <a:t>What is the average score per tag?</a:t>
            </a:r>
          </a:p>
          <a:p>
            <a:pPr marL="1428750" lvl="2" indent="-514350">
              <a:buFont typeface="+mj-lt"/>
              <a:buAutoNum type="arabicPeriod"/>
            </a:pPr>
            <a:r>
              <a:rPr lang="en-US" sz="3000" dirty="0"/>
              <a:t>What is the correlation between most upvoted questions and downvoted questions along with their corresponding answers?</a:t>
            </a:r>
          </a:p>
          <a:p>
            <a:pPr lvl="2"/>
            <a:endParaRPr lang="en-US" sz="1600" dirty="0"/>
          </a:p>
          <a:p>
            <a:endParaRPr lang="en-US" dirty="0"/>
          </a:p>
        </p:txBody>
      </p:sp>
    </p:spTree>
    <p:extLst>
      <p:ext uri="{BB962C8B-B14F-4D97-AF65-F5344CB8AC3E}">
        <p14:creationId xmlns:p14="http://schemas.microsoft.com/office/powerpoint/2010/main" val="86494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003D-435B-9644-8ECC-244804A6F46D}"/>
              </a:ext>
            </a:extLst>
          </p:cNvPr>
          <p:cNvSpPr>
            <a:spLocks noGrp="1"/>
          </p:cNvSpPr>
          <p:nvPr>
            <p:ph type="title"/>
          </p:nvPr>
        </p:nvSpPr>
        <p:spPr>
          <a:xfrm>
            <a:off x="1783160" y="719092"/>
            <a:ext cx="8610600" cy="1267288"/>
          </a:xfrm>
        </p:spPr>
        <p:txBody>
          <a:bodyPr/>
          <a:lstStyle/>
          <a:p>
            <a:pPr algn="ctr"/>
            <a:r>
              <a:rPr lang="en-US" b="1" dirty="0"/>
              <a:t>Hypothesis</a:t>
            </a:r>
          </a:p>
        </p:txBody>
      </p:sp>
      <p:sp>
        <p:nvSpPr>
          <p:cNvPr id="3" name="Content Placeholder 2">
            <a:extLst>
              <a:ext uri="{FF2B5EF4-FFF2-40B4-BE49-F238E27FC236}">
                <a16:creationId xmlns:a16="http://schemas.microsoft.com/office/drawing/2014/main" id="{AD8197BB-088A-B34A-9740-A119AB8DB794}"/>
              </a:ext>
            </a:extLst>
          </p:cNvPr>
          <p:cNvSpPr>
            <a:spLocks noGrp="1"/>
          </p:cNvSpPr>
          <p:nvPr>
            <p:ph idx="1"/>
          </p:nvPr>
        </p:nvSpPr>
        <p:spPr/>
        <p:txBody>
          <a:bodyPr>
            <a:normAutofit/>
          </a:bodyPr>
          <a:lstStyle/>
          <a:p>
            <a:pPr marL="0" indent="0" algn="ctr">
              <a:buNone/>
            </a:pPr>
            <a:r>
              <a:rPr lang="en-US" sz="4000" i="1" dirty="0"/>
              <a:t>Higher Question Scores are associated with higher Answers Scores.</a:t>
            </a:r>
          </a:p>
          <a:p>
            <a:r>
              <a:rPr lang="en-US" sz="2800" dirty="0"/>
              <a:t>Methodology:</a:t>
            </a:r>
          </a:p>
          <a:p>
            <a:pPr lvl="1"/>
            <a:r>
              <a:rPr lang="en-US" sz="2600" dirty="0"/>
              <a:t>Bar Graphs</a:t>
            </a:r>
          </a:p>
          <a:p>
            <a:pPr lvl="1"/>
            <a:r>
              <a:rPr lang="en-US" sz="2600" dirty="0"/>
              <a:t>Scatter Plots</a:t>
            </a:r>
          </a:p>
          <a:p>
            <a:pPr lvl="1"/>
            <a:r>
              <a:rPr lang="en-US" sz="2600" dirty="0"/>
              <a:t>Simple Regressions </a:t>
            </a:r>
          </a:p>
          <a:p>
            <a:pPr lvl="1"/>
            <a:r>
              <a:rPr lang="en-US" sz="2600" dirty="0"/>
              <a:t>Chi-Square Test</a:t>
            </a:r>
          </a:p>
        </p:txBody>
      </p:sp>
    </p:spTree>
    <p:extLst>
      <p:ext uri="{BB962C8B-B14F-4D97-AF65-F5344CB8AC3E}">
        <p14:creationId xmlns:p14="http://schemas.microsoft.com/office/powerpoint/2010/main" val="323583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74FE-C6CF-7646-BB08-509643C53118}"/>
              </a:ext>
            </a:extLst>
          </p:cNvPr>
          <p:cNvSpPr>
            <a:spLocks noGrp="1"/>
          </p:cNvSpPr>
          <p:nvPr>
            <p:ph type="title"/>
          </p:nvPr>
        </p:nvSpPr>
        <p:spPr>
          <a:xfrm>
            <a:off x="1789752" y="311611"/>
            <a:ext cx="8610600" cy="1293028"/>
          </a:xfrm>
        </p:spPr>
        <p:txBody>
          <a:bodyPr/>
          <a:lstStyle/>
          <a:p>
            <a:pPr algn="ctr"/>
            <a:r>
              <a:rPr lang="en-US" b="1" dirty="0"/>
              <a:t>Bar Graphs</a:t>
            </a:r>
          </a:p>
        </p:txBody>
      </p:sp>
      <p:sp>
        <p:nvSpPr>
          <p:cNvPr id="7" name="TextBox 6">
            <a:extLst>
              <a:ext uri="{FF2B5EF4-FFF2-40B4-BE49-F238E27FC236}">
                <a16:creationId xmlns:a16="http://schemas.microsoft.com/office/drawing/2014/main" id="{18FC39DC-4D9B-B642-95FB-FB86155CAE51}"/>
              </a:ext>
            </a:extLst>
          </p:cNvPr>
          <p:cNvSpPr txBox="1"/>
          <p:nvPr/>
        </p:nvSpPr>
        <p:spPr>
          <a:xfrm>
            <a:off x="-1" y="4950460"/>
            <a:ext cx="5209681"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en-US" b="1" dirty="0"/>
              <a:t>This is the average time it took (days) to respond to questions per tag based on 30 most popular tags.</a:t>
            </a:r>
          </a:p>
        </p:txBody>
      </p:sp>
      <p:pic>
        <p:nvPicPr>
          <p:cNvPr id="14" name="Content Placeholder 13">
            <a:extLst>
              <a:ext uri="{FF2B5EF4-FFF2-40B4-BE49-F238E27FC236}">
                <a16:creationId xmlns:a16="http://schemas.microsoft.com/office/drawing/2014/main" id="{E1CB61BC-8C36-0940-AC0C-D7F3903FDF3C}"/>
              </a:ext>
            </a:extLst>
          </p:cNvPr>
          <p:cNvPicPr>
            <a:picLocks noGrp="1" noChangeAspect="1"/>
          </p:cNvPicPr>
          <p:nvPr>
            <p:ph idx="1"/>
          </p:nvPr>
        </p:nvPicPr>
        <p:blipFill>
          <a:blip r:embed="rId2"/>
          <a:stretch>
            <a:fillRect/>
          </a:stretch>
        </p:blipFill>
        <p:spPr>
          <a:xfrm>
            <a:off x="0" y="1306068"/>
            <a:ext cx="6229012" cy="3644392"/>
          </a:xfrm>
        </p:spPr>
      </p:pic>
      <p:pic>
        <p:nvPicPr>
          <p:cNvPr id="15" name="Content Placeholder 12">
            <a:extLst>
              <a:ext uri="{FF2B5EF4-FFF2-40B4-BE49-F238E27FC236}">
                <a16:creationId xmlns:a16="http://schemas.microsoft.com/office/drawing/2014/main" id="{241D3739-CF00-044C-BB89-64C7AFCC5D09}"/>
              </a:ext>
            </a:extLst>
          </p:cNvPr>
          <p:cNvPicPr>
            <a:picLocks noChangeAspect="1"/>
          </p:cNvPicPr>
          <p:nvPr/>
        </p:nvPicPr>
        <p:blipFill>
          <a:blip r:embed="rId3"/>
          <a:stretch>
            <a:fillRect/>
          </a:stretch>
        </p:blipFill>
        <p:spPr>
          <a:xfrm>
            <a:off x="5951095" y="1306068"/>
            <a:ext cx="6239009" cy="3635253"/>
          </a:xfrm>
          <a:prstGeom prst="rect">
            <a:avLst/>
          </a:prstGeom>
        </p:spPr>
      </p:pic>
      <p:sp>
        <p:nvSpPr>
          <p:cNvPr id="16" name="TextBox 15">
            <a:extLst>
              <a:ext uri="{FF2B5EF4-FFF2-40B4-BE49-F238E27FC236}">
                <a16:creationId xmlns:a16="http://schemas.microsoft.com/office/drawing/2014/main" id="{D4977530-3C71-1249-A941-4D8F1EE7F445}"/>
              </a:ext>
            </a:extLst>
          </p:cNvPr>
          <p:cNvSpPr txBox="1"/>
          <p:nvPr/>
        </p:nvSpPr>
        <p:spPr>
          <a:xfrm>
            <a:off x="6970426" y="4968570"/>
            <a:ext cx="5209681"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en-US" b="1" dirty="0"/>
              <a:t>This is the average time it took (days) to respond to questions per tag based on 30 least popular tags.</a:t>
            </a:r>
          </a:p>
        </p:txBody>
      </p:sp>
      <p:sp>
        <p:nvSpPr>
          <p:cNvPr id="17" name="TextBox 16">
            <a:extLst>
              <a:ext uri="{FF2B5EF4-FFF2-40B4-BE49-F238E27FC236}">
                <a16:creationId xmlns:a16="http://schemas.microsoft.com/office/drawing/2014/main" id="{8522A094-7560-8A4F-97B2-1E67387ACEA5}"/>
              </a:ext>
            </a:extLst>
          </p:cNvPr>
          <p:cNvSpPr txBox="1"/>
          <p:nvPr/>
        </p:nvSpPr>
        <p:spPr>
          <a:xfrm>
            <a:off x="5104749" y="5910596"/>
            <a:ext cx="1865677" cy="646331"/>
          </a:xfrm>
          <a:prstGeom prst="rect">
            <a:avLst/>
          </a:prstGeom>
          <a:noFill/>
        </p:spPr>
        <p:txBody>
          <a:bodyPr wrap="square" rtlCol="0">
            <a:spAutoFit/>
          </a:bodyPr>
          <a:lstStyle/>
          <a:p>
            <a:r>
              <a:rPr lang="en-US" dirty="0"/>
              <a:t>Question 1 &amp; 2 Answered </a:t>
            </a:r>
          </a:p>
        </p:txBody>
      </p:sp>
    </p:spTree>
    <p:extLst>
      <p:ext uri="{BB962C8B-B14F-4D97-AF65-F5344CB8AC3E}">
        <p14:creationId xmlns:p14="http://schemas.microsoft.com/office/powerpoint/2010/main" val="76012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8F2DC40-B0CB-4347-8B43-8DA6BF2B81B0}"/>
              </a:ext>
            </a:extLst>
          </p:cNvPr>
          <p:cNvPicPr>
            <a:picLocks noGrp="1" noChangeAspect="1"/>
          </p:cNvPicPr>
          <p:nvPr>
            <p:ph idx="1"/>
          </p:nvPr>
        </p:nvPicPr>
        <p:blipFill>
          <a:blip r:embed="rId2"/>
          <a:stretch>
            <a:fillRect/>
          </a:stretch>
        </p:blipFill>
        <p:spPr>
          <a:xfrm>
            <a:off x="1795847" y="1710975"/>
            <a:ext cx="8474044" cy="4024313"/>
          </a:xfrm>
        </p:spPr>
      </p:pic>
      <p:sp>
        <p:nvSpPr>
          <p:cNvPr id="6" name="TextBox 5">
            <a:extLst>
              <a:ext uri="{FF2B5EF4-FFF2-40B4-BE49-F238E27FC236}">
                <a16:creationId xmlns:a16="http://schemas.microsoft.com/office/drawing/2014/main" id="{2F58CEAC-1707-8547-8E0A-5880927EE1A2}"/>
              </a:ext>
            </a:extLst>
          </p:cNvPr>
          <p:cNvSpPr txBox="1"/>
          <p:nvPr/>
        </p:nvSpPr>
        <p:spPr>
          <a:xfrm>
            <a:off x="6986003" y="2890320"/>
            <a:ext cx="3078178" cy="1477328"/>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b="1" i="1" dirty="0">
                <a:solidFill>
                  <a:schemeClr val="bg1"/>
                </a:solidFill>
              </a:rPr>
              <a:t>Scatter plot gives us an overview of the correlation between questions' and answers' scores</a:t>
            </a:r>
            <a:endParaRPr lang="en-US" b="1" dirty="0">
              <a:solidFill>
                <a:schemeClr val="bg1"/>
              </a:solidFill>
            </a:endParaRPr>
          </a:p>
        </p:txBody>
      </p:sp>
      <p:sp>
        <p:nvSpPr>
          <p:cNvPr id="2" name="Title 1">
            <a:extLst>
              <a:ext uri="{FF2B5EF4-FFF2-40B4-BE49-F238E27FC236}">
                <a16:creationId xmlns:a16="http://schemas.microsoft.com/office/drawing/2014/main" id="{F158E227-540D-5148-A04A-F67CE6DA8C9B}"/>
              </a:ext>
            </a:extLst>
          </p:cNvPr>
          <p:cNvSpPr>
            <a:spLocks noGrp="1"/>
          </p:cNvSpPr>
          <p:nvPr>
            <p:ph type="title"/>
          </p:nvPr>
        </p:nvSpPr>
        <p:spPr>
          <a:xfrm>
            <a:off x="1809190" y="547095"/>
            <a:ext cx="8610600" cy="1293028"/>
          </a:xfrm>
        </p:spPr>
        <p:txBody>
          <a:bodyPr/>
          <a:lstStyle/>
          <a:p>
            <a:pPr algn="ctr"/>
            <a:r>
              <a:rPr lang="en-US" b="1" dirty="0"/>
              <a:t>Population Scatter</a:t>
            </a:r>
            <a:r>
              <a:rPr lang="en-US" dirty="0"/>
              <a:t> </a:t>
            </a:r>
            <a:r>
              <a:rPr lang="en-US" b="1" dirty="0"/>
              <a:t>plot</a:t>
            </a:r>
            <a:r>
              <a:rPr lang="en-US" dirty="0"/>
              <a:t> </a:t>
            </a:r>
          </a:p>
        </p:txBody>
      </p:sp>
    </p:spTree>
    <p:extLst>
      <p:ext uri="{BB962C8B-B14F-4D97-AF65-F5344CB8AC3E}">
        <p14:creationId xmlns:p14="http://schemas.microsoft.com/office/powerpoint/2010/main" val="1124823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7E20-1EB1-944A-B4D8-FD6FD36C21BD}"/>
              </a:ext>
            </a:extLst>
          </p:cNvPr>
          <p:cNvSpPr>
            <a:spLocks noGrp="1"/>
          </p:cNvSpPr>
          <p:nvPr>
            <p:ph type="title"/>
          </p:nvPr>
        </p:nvSpPr>
        <p:spPr>
          <a:xfrm>
            <a:off x="1791082" y="0"/>
            <a:ext cx="8610600" cy="1293028"/>
          </a:xfrm>
        </p:spPr>
        <p:txBody>
          <a:bodyPr/>
          <a:lstStyle/>
          <a:p>
            <a:pPr algn="ctr"/>
            <a:r>
              <a:rPr lang="en-US" b="1" dirty="0"/>
              <a:t>Population Analysis  </a:t>
            </a:r>
          </a:p>
        </p:txBody>
      </p:sp>
      <p:pic>
        <p:nvPicPr>
          <p:cNvPr id="9" name="Content Placeholder 8">
            <a:extLst>
              <a:ext uri="{FF2B5EF4-FFF2-40B4-BE49-F238E27FC236}">
                <a16:creationId xmlns:a16="http://schemas.microsoft.com/office/drawing/2014/main" id="{2E498BC8-DC7F-064B-9113-2C485415596B}"/>
              </a:ext>
            </a:extLst>
          </p:cNvPr>
          <p:cNvPicPr>
            <a:picLocks noGrp="1" noChangeAspect="1"/>
          </p:cNvPicPr>
          <p:nvPr>
            <p:ph idx="1"/>
          </p:nvPr>
        </p:nvPicPr>
        <p:blipFill>
          <a:blip r:embed="rId2"/>
          <a:stretch>
            <a:fillRect/>
          </a:stretch>
        </p:blipFill>
        <p:spPr>
          <a:xfrm>
            <a:off x="1" y="1013195"/>
            <a:ext cx="7586803" cy="4283009"/>
          </a:xfrm>
        </p:spPr>
      </p:pic>
      <p:pic>
        <p:nvPicPr>
          <p:cNvPr id="10" name="Content Placeholder 8">
            <a:extLst>
              <a:ext uri="{FF2B5EF4-FFF2-40B4-BE49-F238E27FC236}">
                <a16:creationId xmlns:a16="http://schemas.microsoft.com/office/drawing/2014/main" id="{CD86830E-88B5-DF44-B683-BCD71F100AFB}"/>
              </a:ext>
            </a:extLst>
          </p:cNvPr>
          <p:cNvPicPr>
            <a:picLocks noChangeAspect="1"/>
          </p:cNvPicPr>
          <p:nvPr/>
        </p:nvPicPr>
        <p:blipFill>
          <a:blip r:embed="rId3"/>
          <a:stretch>
            <a:fillRect/>
          </a:stretch>
        </p:blipFill>
        <p:spPr>
          <a:xfrm>
            <a:off x="4065006" y="1013193"/>
            <a:ext cx="8109775" cy="4283011"/>
          </a:xfrm>
          <a:prstGeom prst="rect">
            <a:avLst/>
          </a:prstGeom>
        </p:spPr>
      </p:pic>
    </p:spTree>
    <p:extLst>
      <p:ext uri="{BB962C8B-B14F-4D97-AF65-F5344CB8AC3E}">
        <p14:creationId xmlns:p14="http://schemas.microsoft.com/office/powerpoint/2010/main" val="3094059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E391-6724-F241-9BEE-16AE67A2E074}"/>
              </a:ext>
            </a:extLst>
          </p:cNvPr>
          <p:cNvSpPr>
            <a:spLocks noGrp="1"/>
          </p:cNvSpPr>
          <p:nvPr>
            <p:ph type="title"/>
          </p:nvPr>
        </p:nvSpPr>
        <p:spPr>
          <a:xfrm>
            <a:off x="1789427" y="106884"/>
            <a:ext cx="8610600" cy="1293028"/>
          </a:xfrm>
        </p:spPr>
        <p:txBody>
          <a:bodyPr/>
          <a:lstStyle/>
          <a:p>
            <a:pPr algn="ctr"/>
            <a:r>
              <a:rPr lang="en-US" b="1" dirty="0"/>
              <a:t>Population Mean Analysis</a:t>
            </a:r>
          </a:p>
        </p:txBody>
      </p:sp>
      <p:pic>
        <p:nvPicPr>
          <p:cNvPr id="9" name="Content Placeholder 8">
            <a:extLst>
              <a:ext uri="{FF2B5EF4-FFF2-40B4-BE49-F238E27FC236}">
                <a16:creationId xmlns:a16="http://schemas.microsoft.com/office/drawing/2014/main" id="{CAFC7A8E-9B41-1645-B9C8-A897672F9EE5}"/>
              </a:ext>
            </a:extLst>
          </p:cNvPr>
          <p:cNvPicPr>
            <a:picLocks noGrp="1" noChangeAspect="1"/>
          </p:cNvPicPr>
          <p:nvPr>
            <p:ph idx="1"/>
          </p:nvPr>
        </p:nvPicPr>
        <p:blipFill>
          <a:blip r:embed="rId2"/>
          <a:stretch>
            <a:fillRect/>
          </a:stretch>
        </p:blipFill>
        <p:spPr>
          <a:xfrm>
            <a:off x="0" y="1211840"/>
            <a:ext cx="8455937" cy="4357794"/>
          </a:xfrm>
        </p:spPr>
      </p:pic>
      <p:pic>
        <p:nvPicPr>
          <p:cNvPr id="10" name="Content Placeholder 8">
            <a:extLst>
              <a:ext uri="{FF2B5EF4-FFF2-40B4-BE49-F238E27FC236}">
                <a16:creationId xmlns:a16="http://schemas.microsoft.com/office/drawing/2014/main" id="{5CC0615C-AFD9-0E4E-AB0D-DE22B68CD377}"/>
              </a:ext>
            </a:extLst>
          </p:cNvPr>
          <p:cNvPicPr>
            <a:picLocks noChangeAspect="1"/>
          </p:cNvPicPr>
          <p:nvPr/>
        </p:nvPicPr>
        <p:blipFill>
          <a:blip r:embed="rId3"/>
          <a:stretch>
            <a:fillRect/>
          </a:stretch>
        </p:blipFill>
        <p:spPr>
          <a:xfrm>
            <a:off x="4444042" y="1211842"/>
            <a:ext cx="7747958" cy="4357794"/>
          </a:xfrm>
          <a:prstGeom prst="rect">
            <a:avLst/>
          </a:prstGeom>
        </p:spPr>
      </p:pic>
    </p:spTree>
    <p:extLst>
      <p:ext uri="{BB962C8B-B14F-4D97-AF65-F5344CB8AC3E}">
        <p14:creationId xmlns:p14="http://schemas.microsoft.com/office/powerpoint/2010/main" val="17400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a:extLst>
              <a:ext uri="{FF2B5EF4-FFF2-40B4-BE49-F238E27FC236}">
                <a16:creationId xmlns:a16="http://schemas.microsoft.com/office/drawing/2014/main" id="{2C756F41-A234-E542-A705-0744BE98647C}"/>
              </a:ext>
            </a:extLst>
          </p:cNvPr>
          <p:cNvPicPr>
            <a:picLocks noGrp="1" noChangeAspect="1"/>
          </p:cNvPicPr>
          <p:nvPr>
            <p:ph idx="1"/>
          </p:nvPr>
        </p:nvPicPr>
        <p:blipFill>
          <a:blip r:embed="rId2"/>
          <a:stretch>
            <a:fillRect/>
          </a:stretch>
        </p:blipFill>
        <p:spPr>
          <a:xfrm>
            <a:off x="671" y="1093381"/>
            <a:ext cx="6897496" cy="4437995"/>
          </a:xfrm>
        </p:spPr>
      </p:pic>
      <p:pic>
        <p:nvPicPr>
          <p:cNvPr id="26" name="Picture 25">
            <a:extLst>
              <a:ext uri="{FF2B5EF4-FFF2-40B4-BE49-F238E27FC236}">
                <a16:creationId xmlns:a16="http://schemas.microsoft.com/office/drawing/2014/main" id="{D10D20C7-E46F-9C42-9F41-5AE554BC1640}"/>
              </a:ext>
            </a:extLst>
          </p:cNvPr>
          <p:cNvPicPr>
            <a:picLocks noChangeAspect="1"/>
          </p:cNvPicPr>
          <p:nvPr/>
        </p:nvPicPr>
        <p:blipFill>
          <a:blip r:embed="rId3"/>
          <a:stretch>
            <a:fillRect/>
          </a:stretch>
        </p:blipFill>
        <p:spPr>
          <a:xfrm>
            <a:off x="5714238" y="1093382"/>
            <a:ext cx="6897498" cy="4437995"/>
          </a:xfrm>
          <a:prstGeom prst="rect">
            <a:avLst/>
          </a:prstGeom>
        </p:spPr>
      </p:pic>
      <p:sp>
        <p:nvSpPr>
          <p:cNvPr id="27" name="Title 1">
            <a:extLst>
              <a:ext uri="{FF2B5EF4-FFF2-40B4-BE49-F238E27FC236}">
                <a16:creationId xmlns:a16="http://schemas.microsoft.com/office/drawing/2014/main" id="{BE139270-8AA6-9742-8454-58E03C337819}"/>
              </a:ext>
            </a:extLst>
          </p:cNvPr>
          <p:cNvSpPr>
            <a:spLocks noGrp="1"/>
          </p:cNvSpPr>
          <p:nvPr>
            <p:ph type="title"/>
          </p:nvPr>
        </p:nvSpPr>
        <p:spPr>
          <a:xfrm>
            <a:off x="1789427" y="106884"/>
            <a:ext cx="8610600" cy="1293028"/>
          </a:xfrm>
        </p:spPr>
        <p:txBody>
          <a:bodyPr/>
          <a:lstStyle/>
          <a:p>
            <a:pPr algn="ctr"/>
            <a:r>
              <a:rPr lang="en-US" b="1" dirty="0"/>
              <a:t>Old Questions Bar Graph</a:t>
            </a:r>
          </a:p>
        </p:txBody>
      </p:sp>
      <p:sp>
        <p:nvSpPr>
          <p:cNvPr id="28" name="TextBox 27">
            <a:extLst>
              <a:ext uri="{FF2B5EF4-FFF2-40B4-BE49-F238E27FC236}">
                <a16:creationId xmlns:a16="http://schemas.microsoft.com/office/drawing/2014/main" id="{AB7F5590-0847-6248-A5B6-4606057F0CE3}"/>
              </a:ext>
            </a:extLst>
          </p:cNvPr>
          <p:cNvSpPr txBox="1"/>
          <p:nvPr/>
        </p:nvSpPr>
        <p:spPr>
          <a:xfrm>
            <a:off x="299806" y="5606324"/>
            <a:ext cx="5414432" cy="646331"/>
          </a:xfrm>
          <a:prstGeom prst="rect">
            <a:avLst/>
          </a:prstGeom>
          <a:noFill/>
        </p:spPr>
        <p:txBody>
          <a:bodyPr wrap="square" rtlCol="0">
            <a:spAutoFit/>
          </a:bodyPr>
          <a:lstStyle/>
          <a:p>
            <a:r>
              <a:rPr lang="en-US" dirty="0"/>
              <a:t>Note: These are the questions that took more than a week to answer</a:t>
            </a:r>
          </a:p>
        </p:txBody>
      </p:sp>
    </p:spTree>
    <p:extLst>
      <p:ext uri="{BB962C8B-B14F-4D97-AF65-F5344CB8AC3E}">
        <p14:creationId xmlns:p14="http://schemas.microsoft.com/office/powerpoint/2010/main" val="197610869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1056</TotalTime>
  <Words>403</Words>
  <Application>Microsoft Macintosh PowerPoint</Application>
  <PresentationFormat>Widescreen</PresentationFormat>
  <Paragraphs>50</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Century Gothic</vt:lpstr>
      <vt:lpstr>Vapor Trail</vt:lpstr>
      <vt:lpstr>The Team with  NO NAME</vt:lpstr>
      <vt:lpstr>Introduction</vt:lpstr>
      <vt:lpstr>Research Questions</vt:lpstr>
      <vt:lpstr>Hypothesis</vt:lpstr>
      <vt:lpstr>Bar Graphs</vt:lpstr>
      <vt:lpstr>Population Scatter plot </vt:lpstr>
      <vt:lpstr>Population Analysis  </vt:lpstr>
      <vt:lpstr>Population Mean Analysis</vt:lpstr>
      <vt:lpstr>Old Questions Bar Graph</vt:lpstr>
      <vt:lpstr>Population Mean Analysis</vt:lpstr>
      <vt:lpstr>Regression of Old Questions</vt:lpstr>
      <vt:lpstr>New Questions Bar Graph</vt:lpstr>
      <vt:lpstr>Population Mean Analysis</vt:lpstr>
      <vt:lpstr>Population Regression (New Qs)</vt:lpstr>
      <vt:lpstr>Mean Regression (New Qs)</vt:lpstr>
      <vt:lpstr>Sample vs Population Scatter Plot</vt:lpstr>
      <vt:lpstr>Sample Regression</vt:lpstr>
      <vt:lpstr>   Chi-Square test</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NO NAME</dc:title>
  <dc:creator>Rawr Petersaur</dc:creator>
  <cp:lastModifiedBy>Rawr Petersaur</cp:lastModifiedBy>
  <cp:revision>14</cp:revision>
  <dcterms:created xsi:type="dcterms:W3CDTF">2018-12-19T04:58:28Z</dcterms:created>
  <dcterms:modified xsi:type="dcterms:W3CDTF">2018-12-19T22:34:32Z</dcterms:modified>
</cp:coreProperties>
</file>